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7"/>
  </p:notesMasterIdLst>
  <p:sldIdLst>
    <p:sldId id="256" r:id="rId2"/>
    <p:sldId id="278" r:id="rId3"/>
    <p:sldId id="257" r:id="rId4"/>
    <p:sldId id="258" r:id="rId5"/>
    <p:sldId id="259" r:id="rId6"/>
    <p:sldId id="260" r:id="rId7"/>
    <p:sldId id="263" r:id="rId8"/>
    <p:sldId id="261" r:id="rId9"/>
    <p:sldId id="262" r:id="rId10"/>
    <p:sldId id="264" r:id="rId11"/>
    <p:sldId id="265" r:id="rId12"/>
    <p:sldId id="266" r:id="rId13"/>
    <p:sldId id="268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76" r:id="rId36"/>
  </p:sldIdLst>
  <p:sldSz cx="9144000" cy="5143500" type="screen16x9"/>
  <p:notesSz cx="6858000" cy="9144000"/>
  <p:embeddedFontLst>
    <p:embeddedFont>
      <p:font typeface="Lustria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F209C5-9DFE-4035-BF10-560A9CEBBD0A}">
  <a:tblStyle styleId="{3DF209C5-9DFE-4035-BF10-560A9CEBBD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010ae7b82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010ae7b82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306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028020" y="1327156"/>
            <a:ext cx="7080000" cy="137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  <a:defRPr sz="5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028020" y="2698754"/>
            <a:ext cx="7080000" cy="787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ctr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100" cy="224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1290484" y="2707525"/>
            <a:ext cx="6564300" cy="399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685346" y="3228265"/>
            <a:ext cx="7765200" cy="1117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627459" y="65543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lang="en" sz="8000" b="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7828359" y="219993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lang="en" sz="8000" b="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685346" y="1595207"/>
            <a:ext cx="7765200" cy="1884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685339" y="3487917"/>
            <a:ext cx="7764000" cy="855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85346" y="1414463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685346" y="1928813"/>
            <a:ext cx="2475600" cy="2414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3"/>
          </p:nvPr>
        </p:nvSpPr>
        <p:spPr>
          <a:xfrm>
            <a:off x="3335033" y="1414463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4"/>
          </p:nvPr>
        </p:nvSpPr>
        <p:spPr>
          <a:xfrm>
            <a:off x="3331076" y="1928813"/>
            <a:ext cx="2475600" cy="2414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5"/>
          </p:nvPr>
        </p:nvSpPr>
        <p:spPr>
          <a:xfrm>
            <a:off x="5974929" y="1414463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6"/>
          </p:nvPr>
        </p:nvSpPr>
        <p:spPr>
          <a:xfrm>
            <a:off x="5974929" y="1928813"/>
            <a:ext cx="2475600" cy="2414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 descr="Slate-V2-S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9239" y="1369534"/>
            <a:ext cx="1896785" cy="137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 descr="Slate-V2-S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3813" y="1369534"/>
            <a:ext cx="1896785" cy="137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 descr="Slate-V2-S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21715" y="1369534"/>
            <a:ext cx="1896785" cy="137516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685346" y="2928079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17" name="Google Shape;117;p16"/>
          <p:cNvSpPr>
            <a:spLocks noGrp="1"/>
          </p:cNvSpPr>
          <p:nvPr>
            <p:ph type="pic" idx="2"/>
          </p:nvPr>
        </p:nvSpPr>
        <p:spPr>
          <a:xfrm>
            <a:off x="763577" y="1454188"/>
            <a:ext cx="2319300" cy="12021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3"/>
          </p:nvPr>
        </p:nvSpPr>
        <p:spPr>
          <a:xfrm>
            <a:off x="685346" y="3360277"/>
            <a:ext cx="2475600" cy="983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4"/>
          </p:nvPr>
        </p:nvSpPr>
        <p:spPr>
          <a:xfrm>
            <a:off x="3332091" y="2928079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>
            <a:spLocks noGrp="1"/>
          </p:cNvSpPr>
          <p:nvPr>
            <p:ph type="pic" idx="5"/>
          </p:nvPr>
        </p:nvSpPr>
        <p:spPr>
          <a:xfrm>
            <a:off x="3409307" y="1454320"/>
            <a:ext cx="2319300" cy="1206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6"/>
          </p:nvPr>
        </p:nvSpPr>
        <p:spPr>
          <a:xfrm>
            <a:off x="3331075" y="3360276"/>
            <a:ext cx="2476800" cy="983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7"/>
          </p:nvPr>
        </p:nvSpPr>
        <p:spPr>
          <a:xfrm>
            <a:off x="5975023" y="2928079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>
            <a:spLocks noGrp="1"/>
          </p:cNvSpPr>
          <p:nvPr>
            <p:ph type="pic" idx="8"/>
          </p:nvPr>
        </p:nvSpPr>
        <p:spPr>
          <a:xfrm>
            <a:off x="6056774" y="1450824"/>
            <a:ext cx="2319300" cy="12054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9"/>
          </p:nvPr>
        </p:nvSpPr>
        <p:spPr>
          <a:xfrm>
            <a:off x="5974929" y="3360275"/>
            <a:ext cx="2475600" cy="983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 rot="5400000">
            <a:off x="3046018" y="-1061212"/>
            <a:ext cx="3044100" cy="7765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 rot="5400000">
            <a:off x="5650917" y="1543650"/>
            <a:ext cx="3886200" cy="1713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 rot="5400000">
            <a:off x="1711101" y="-568500"/>
            <a:ext cx="3886200" cy="5937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85346" y="1299338"/>
            <a:ext cx="7765200" cy="3044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 descr="Slate-V2-S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345" y="1327742"/>
            <a:ext cx="2840567" cy="308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 descr="Slate-V2-S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63245" y="1327742"/>
            <a:ext cx="2840567" cy="308471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754404" y="1376440"/>
            <a:ext cx="3657300" cy="408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  <a:defRPr sz="2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754404" y="1785104"/>
            <a:ext cx="3657300" cy="2558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0861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8193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◈"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8193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◈"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3"/>
          </p:nvPr>
        </p:nvSpPr>
        <p:spPr>
          <a:xfrm>
            <a:off x="4721225" y="1376441"/>
            <a:ext cx="3671400" cy="408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  <a:defRPr sz="2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4"/>
          </p:nvPr>
        </p:nvSpPr>
        <p:spPr>
          <a:xfrm>
            <a:off x="4721225" y="1785104"/>
            <a:ext cx="3671400" cy="2558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0861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8193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◈"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8193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◈"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685347" y="457200"/>
            <a:ext cx="2780100" cy="1366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3641725" y="457200"/>
            <a:ext cx="4809000" cy="3886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685347" y="1823638"/>
            <a:ext cx="2780100" cy="2519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 descr="Slate-V2-S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44987" y="457442"/>
            <a:ext cx="2571110" cy="390410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685347" y="457442"/>
            <a:ext cx="3924600" cy="1371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4976728" y="557992"/>
            <a:ext cx="3165300" cy="3684600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685347" y="1829446"/>
            <a:ext cx="3924600" cy="2532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1" descr="Slate-V2-S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3995" y="405064"/>
            <a:ext cx="5742008" cy="287578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85354" y="3423941"/>
            <a:ext cx="7766400" cy="407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  <a:defRPr sz="2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926217" y="521258"/>
            <a:ext cx="7285500" cy="2644200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685346" y="3831546"/>
            <a:ext cx="7765200" cy="511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685346" y="456328"/>
            <a:ext cx="7765200" cy="2650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685346" y="3221385"/>
            <a:ext cx="7765200" cy="1126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85346" y="1299338"/>
            <a:ext cx="7765200" cy="3044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lbahari.com/threadin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tI5wRyHpT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ctrTitle"/>
          </p:nvPr>
        </p:nvSpPr>
        <p:spPr>
          <a:xfrm>
            <a:off x="1028020" y="1327156"/>
            <a:ext cx="7080000" cy="1371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Threading and Parallel Processing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E8B7-7E77-4CCE-A857-B9279701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Level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AA473-143B-4A11-A801-3AF7C84D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common example is a RISC processor</a:t>
            </a:r>
          </a:p>
          <a:p>
            <a:pPr lvl="1"/>
            <a:r>
              <a:rPr lang="en-US" dirty="0"/>
              <a:t>(R)educed (I)</a:t>
            </a:r>
            <a:r>
              <a:rPr lang="en-US" dirty="0" err="1"/>
              <a:t>nstruction</a:t>
            </a:r>
            <a:r>
              <a:rPr lang="en-US" dirty="0"/>
              <a:t> (S)et (C)</a:t>
            </a:r>
            <a:r>
              <a:rPr lang="en-US" dirty="0" err="1"/>
              <a:t>omputer</a:t>
            </a:r>
            <a:endParaRPr lang="en-US" dirty="0"/>
          </a:p>
          <a:p>
            <a:pPr lvl="1"/>
            <a:r>
              <a:rPr lang="en-US" dirty="0"/>
              <a:t>5 stages</a:t>
            </a:r>
          </a:p>
          <a:p>
            <a:pPr lvl="2"/>
            <a:r>
              <a:rPr lang="en-US" dirty="0"/>
              <a:t>Instruction Fetch</a:t>
            </a:r>
          </a:p>
          <a:p>
            <a:pPr lvl="2"/>
            <a:r>
              <a:rPr lang="en-US" dirty="0"/>
              <a:t>Instruction Decode</a:t>
            </a:r>
          </a:p>
          <a:p>
            <a:pPr lvl="2"/>
            <a:r>
              <a:rPr lang="en-US" dirty="0"/>
              <a:t>Execute</a:t>
            </a:r>
          </a:p>
          <a:p>
            <a:pPr lvl="2"/>
            <a:r>
              <a:rPr lang="en-US" dirty="0"/>
              <a:t>Memory Access</a:t>
            </a:r>
          </a:p>
          <a:p>
            <a:pPr lvl="2"/>
            <a:r>
              <a:rPr lang="en-US" dirty="0"/>
              <a:t>Register Write Back</a:t>
            </a:r>
          </a:p>
        </p:txBody>
      </p:sp>
    </p:spTree>
    <p:extLst>
      <p:ext uri="{BB962C8B-B14F-4D97-AF65-F5344CB8AC3E}">
        <p14:creationId xmlns:p14="http://schemas.microsoft.com/office/powerpoint/2010/main" val="769241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492E-A908-4783-8137-55813922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Level Parallelism</a:t>
            </a:r>
          </a:p>
        </p:txBody>
      </p:sp>
      <p:pic>
        <p:nvPicPr>
          <p:cNvPr id="1028" name="Picture 4" descr="Image result for if id ex mem wb">
            <a:extLst>
              <a:ext uri="{FF2B5EF4-FFF2-40B4-BE49-F238E27FC236}">
                <a16:creationId xmlns:a16="http://schemas.microsoft.com/office/drawing/2014/main" id="{75A8E190-0FE6-4F62-92C9-55122D2F5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70" y="1130314"/>
            <a:ext cx="7673151" cy="387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45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A929C-C63B-4147-BA45-A33D13F2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6305B-A21E-449A-858A-88387C565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Entirely different tasks can be performed on either the same, or different sets of data concurrently. </a:t>
            </a:r>
          </a:p>
          <a:p>
            <a:r>
              <a:rPr lang="en-US" dirty="0"/>
              <a:t>Divide and conquer technique with problems.</a:t>
            </a:r>
          </a:p>
          <a:p>
            <a:pPr lvl="1"/>
            <a:r>
              <a:rPr lang="en-US" dirty="0"/>
              <a:t>Divide into smaller tasks and solve concurrently.</a:t>
            </a:r>
          </a:p>
          <a:p>
            <a:pPr lvl="1"/>
            <a:endParaRPr lang="en-US" dirty="0"/>
          </a:p>
          <a:p>
            <a:r>
              <a:rPr lang="en-US" dirty="0"/>
              <a:t>This is where your average software developer focuses. This is where you can make your app faster!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563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FA23-B031-46D8-AED3-48AABD30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Ahmdal’s</a:t>
            </a:r>
            <a:r>
              <a:rPr lang="en-US" dirty="0"/>
              <a:t> Law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023A4-78D9-4C0B-B927-51888FC89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used in parallel computing to predict the theoretical speedup when using multiple processors.</a:t>
            </a:r>
          </a:p>
          <a:p>
            <a:endParaRPr lang="en-US" dirty="0"/>
          </a:p>
          <a:p>
            <a:r>
              <a:rPr lang="en-US" dirty="0"/>
              <a:t>Example: A program needs 10 hours to run on a single core. One hour of that time is NOT parallelizable, the rest is. Amdahl’s law predicts the theoretical speedup being 1/.9=10 times faster with theoretical infinite processors.</a:t>
            </a:r>
          </a:p>
        </p:txBody>
      </p:sp>
    </p:spTree>
    <p:extLst>
      <p:ext uri="{BB962C8B-B14F-4D97-AF65-F5344CB8AC3E}">
        <p14:creationId xmlns:p14="http://schemas.microsoft.com/office/powerpoint/2010/main" val="691517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05CA-04AF-477A-8F71-50068FE7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Amdahl’s Law</a:t>
            </a:r>
          </a:p>
        </p:txBody>
      </p:sp>
      <p:sp>
        <p:nvSpPr>
          <p:cNvPr id="4" name="AutoShape 2" descr="{\displaystyle S_{\text{latency}}(s)={\frac {1}{(1-p)+{\frac {p}{s}}}}}">
            <a:extLst>
              <a:ext uri="{FF2B5EF4-FFF2-40B4-BE49-F238E27FC236}">
                <a16:creationId xmlns:a16="http://schemas.microsoft.com/office/drawing/2014/main" id="{CA5D28A2-7816-42A6-A852-F7EDB350D3A2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689400" y="2718601"/>
            <a:ext cx="7765200" cy="136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/>
              <a:t>S</a:t>
            </a:r>
            <a:r>
              <a:rPr lang="en-US" sz="1800" baseline="-25000" dirty="0" err="1"/>
              <a:t>latency</a:t>
            </a:r>
            <a:r>
              <a:rPr lang="en-US" dirty="0"/>
              <a:t> is the theoretical speedup of execution.</a:t>
            </a:r>
          </a:p>
          <a:p>
            <a:r>
              <a:rPr lang="en-US" dirty="0"/>
              <a:t>s is the speedup of the specific part of the task that benefits from parallelism.</a:t>
            </a:r>
          </a:p>
          <a:p>
            <a:r>
              <a:rPr lang="en-US" dirty="0"/>
              <a:t>p is the proportion of the total problem that s represents.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B9913F-BE19-4EE4-89F3-83321A21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033" y="1299338"/>
            <a:ext cx="39338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5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BB11F-3893-4975-BADD-3B9CAD92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7BC73-7C0D-40C4-8AEB-A7E76D96A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thread does it’s own thing.</a:t>
            </a:r>
          </a:p>
          <a:p>
            <a:r>
              <a:rPr lang="en-US" dirty="0"/>
              <a:t>They share memory (data) but don’t always use the same.</a:t>
            </a:r>
          </a:p>
          <a:p>
            <a:r>
              <a:rPr lang="en-US" dirty="0"/>
              <a:t>They must be written well to work well (no spaghetti here)</a:t>
            </a:r>
          </a:p>
          <a:p>
            <a:endParaRPr lang="en-US" dirty="0"/>
          </a:p>
          <a:p>
            <a:r>
              <a:rPr lang="en-US" dirty="0"/>
              <a:t>Managing your threads is like managing a battleship. You need to depend on each of your threads to do its job, and do it correctly while not getting in any other threads way.</a:t>
            </a:r>
          </a:p>
        </p:txBody>
      </p:sp>
    </p:spTree>
    <p:extLst>
      <p:ext uri="{BB962C8B-B14F-4D97-AF65-F5344CB8AC3E}">
        <p14:creationId xmlns:p14="http://schemas.microsoft.com/office/powerpoint/2010/main" val="2599972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4FFE9-1DF0-47A6-9CC9-790827B8F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0AC8E-2ED8-4585-AE57-9C9C50625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Image result for star wars bridge">
            <a:extLst>
              <a:ext uri="{FF2B5EF4-FFF2-40B4-BE49-F238E27FC236}">
                <a16:creationId xmlns:a16="http://schemas.microsoft.com/office/drawing/2014/main" id="{A56AAD27-962B-477E-9AA6-99B57CA7C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959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92E1-DAD6-4BE3-B946-50AF8329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D4253-D3D8-4E98-82FA-73FE04F0C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single threaded program that listens to user input would freeze an entire program.</a:t>
            </a:r>
          </a:p>
          <a:p>
            <a:r>
              <a:rPr lang="en-US" dirty="0"/>
              <a:t>With multiple threads, you don’t have to worry about it!</a:t>
            </a:r>
          </a:p>
          <a:p>
            <a:endParaRPr lang="en-US" dirty="0"/>
          </a:p>
          <a:p>
            <a:r>
              <a:rPr lang="en-US" dirty="0"/>
              <a:t>Lets simply print to infinity, but have an exit condition through user input.</a:t>
            </a:r>
          </a:p>
        </p:txBody>
      </p:sp>
    </p:spTree>
    <p:extLst>
      <p:ext uri="{BB962C8B-B14F-4D97-AF65-F5344CB8AC3E}">
        <p14:creationId xmlns:p14="http://schemas.microsoft.com/office/powerpoint/2010/main" val="33311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931A-F2D4-455E-9F87-1E973468E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75A49-D727-4B8B-8967-DFC4A8277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just want to send multiple tasks on there way, have them do their thing, and then return?</a:t>
            </a:r>
          </a:p>
          <a:p>
            <a:endParaRPr lang="en-US" dirty="0"/>
          </a:p>
          <a:p>
            <a:r>
              <a:rPr lang="en-US" dirty="0"/>
              <a:t>Lets spawn off “printing” tasks that prints a selected number between 1 and 50.</a:t>
            </a:r>
          </a:p>
          <a:p>
            <a:pPr lvl="1"/>
            <a:r>
              <a:rPr lang="en-US" dirty="0"/>
              <a:t>Why are certain numbers printing twice?</a:t>
            </a:r>
          </a:p>
          <a:p>
            <a:pPr lvl="1"/>
            <a:r>
              <a:rPr lang="en-US" dirty="0"/>
              <a:t>Why do some print after the menu reappears?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79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443E6-F3EE-4D28-A7C1-E2B95C17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some print twice?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7245-2C9C-4AB9-B67D-6A2320504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is shared by all threads, and threads have overhead</a:t>
            </a:r>
          </a:p>
          <a:p>
            <a:r>
              <a:rPr lang="en-US" dirty="0"/>
              <a:t>If thread 2 starts up late, it might not get the </a:t>
            </a:r>
            <a:r>
              <a:rPr lang="en-US" dirty="0" err="1"/>
              <a:t>i</a:t>
            </a:r>
            <a:r>
              <a:rPr lang="en-US" dirty="0"/>
              <a:t> value of 2. Instead it might get the </a:t>
            </a:r>
            <a:r>
              <a:rPr lang="en-US" dirty="0" err="1"/>
              <a:t>i</a:t>
            </a:r>
            <a:r>
              <a:rPr lang="en-US" dirty="0"/>
              <a:t> value of 3.</a:t>
            </a:r>
          </a:p>
          <a:p>
            <a:endParaRPr lang="en-US" dirty="0"/>
          </a:p>
          <a:p>
            <a:r>
              <a:rPr lang="en-US" dirty="0"/>
              <a:t>For this example, lets fix it by storing </a:t>
            </a:r>
            <a:r>
              <a:rPr lang="en-US" dirty="0" err="1"/>
              <a:t>i</a:t>
            </a:r>
            <a:r>
              <a:rPr lang="en-US" dirty="0"/>
              <a:t> in a temporary variable h.</a:t>
            </a:r>
          </a:p>
        </p:txBody>
      </p:sp>
    </p:spTree>
    <p:extLst>
      <p:ext uri="{BB962C8B-B14F-4D97-AF65-F5344CB8AC3E}">
        <p14:creationId xmlns:p14="http://schemas.microsoft.com/office/powerpoint/2010/main" val="1941997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1BFA-B15E-4FC7-BAB7-CC65FC35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 resource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3068-1F0D-4D7F-A6F9-D02CF41E3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http://www.albahari.com/threading/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865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D6890-B744-485B-B81E-9DA0BFA2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after the menu?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3CC28-3DEB-4EA3-9DCE-1EDD24B58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overhead for creating a thread, and doing the thread work is more than it takes for main to finish up what it is doing and loop back to the menu.</a:t>
            </a:r>
          </a:p>
          <a:p>
            <a:endParaRPr lang="en-US" dirty="0"/>
          </a:p>
          <a:p>
            <a:r>
              <a:rPr lang="en-US" dirty="0"/>
              <a:t>But we can fix that! We can ensure that we won’t continue the main thread until every other thread is finished.</a:t>
            </a:r>
          </a:p>
        </p:txBody>
      </p:sp>
    </p:spTree>
    <p:extLst>
      <p:ext uri="{BB962C8B-B14F-4D97-AF65-F5344CB8AC3E}">
        <p14:creationId xmlns:p14="http://schemas.microsoft.com/office/powerpoint/2010/main" val="140842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869B-3B6E-483C-A01A-E4C3BB63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Farming off work to threads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1799F-7B66-4EA0-AC1F-7B4121177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doesn’t want to bubble sort… Give that to another thread and have it inform you when it is finished.</a:t>
            </a:r>
          </a:p>
        </p:txBody>
      </p:sp>
    </p:spTree>
    <p:extLst>
      <p:ext uri="{BB962C8B-B14F-4D97-AF65-F5344CB8AC3E}">
        <p14:creationId xmlns:p14="http://schemas.microsoft.com/office/powerpoint/2010/main" val="2939100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AE6F-8BF0-4982-8638-84E57404B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issues with threading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EF6AD-C3C2-4E87-9647-42507C71E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Race conditions</a:t>
            </a:r>
          </a:p>
          <a:p>
            <a:r>
              <a:rPr lang="en-US" dirty="0"/>
              <a:t>Deadlock</a:t>
            </a:r>
          </a:p>
          <a:p>
            <a:r>
              <a:rPr lang="en-US" dirty="0"/>
              <a:t>Choosing the thread count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71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B24D7-320C-406A-9F20-7E60A066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64A8F-825B-4203-A247-67B949E1C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154" y="1366573"/>
            <a:ext cx="4476058" cy="3044100"/>
          </a:xfrm>
        </p:spPr>
        <p:txBody>
          <a:bodyPr/>
          <a:lstStyle/>
          <a:p>
            <a:r>
              <a:rPr lang="en-US" dirty="0"/>
              <a:t>Occurs when two threads try to change data at the same time. Whichever thread changes it LAST has the final word.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B3E98-8DE7-4E08-A10D-ED14A1647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946" y="1611406"/>
            <a:ext cx="45339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64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A559-3DF6-461C-B45C-03F7F7C1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FD15-1BB8-4B27-94B1-D4625CCF9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99338"/>
            <a:ext cx="3652557" cy="3044100"/>
          </a:xfrm>
        </p:spPr>
        <p:txBody>
          <a:bodyPr/>
          <a:lstStyle/>
          <a:p>
            <a:r>
              <a:rPr lang="en-US" dirty="0"/>
              <a:t>Note, this is one of many potential solutions.</a:t>
            </a:r>
          </a:p>
          <a:p>
            <a:endParaRPr lang="en-US" dirty="0"/>
          </a:p>
          <a:p>
            <a:r>
              <a:rPr lang="en-US" dirty="0"/>
              <a:t>Create a lock object that can be used to ensure the correct results.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3231C-0CE5-4AC3-9AF3-EB329764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557" y="1914525"/>
            <a:ext cx="54292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58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BEBE5-5E6E-4813-8E00-2B2CD86D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race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B3EF1-1B46-42D2-9A00-0AAA3F635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99338"/>
            <a:ext cx="3707474" cy="3044100"/>
          </a:xfrm>
        </p:spPr>
        <p:txBody>
          <a:bodyPr/>
          <a:lstStyle/>
          <a:p>
            <a:r>
              <a:rPr lang="en-US" dirty="0"/>
              <a:t>The result should always be 1000, but you will find that isn’t always the case.</a:t>
            </a:r>
          </a:p>
          <a:p>
            <a:endParaRPr lang="en-US" dirty="0"/>
          </a:p>
          <a:p>
            <a:r>
              <a:rPr lang="en-US" dirty="0"/>
              <a:t>If two threads try to access, and then set the same variable at the same time they will conflict.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197DA-EC51-450A-88C9-BC31389F1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429" y="1337959"/>
            <a:ext cx="5443258" cy="375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36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C4EC1-245D-4D6F-973A-0984DE8F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4452519" cy="727800"/>
          </a:xfrm>
        </p:spPr>
        <p:txBody>
          <a:bodyPr/>
          <a:lstStyle/>
          <a:p>
            <a:r>
              <a:rPr lang="en-US" dirty="0"/>
              <a:t>Deadlock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02FD1-CE0B-4A9F-ACB9-0CEBD199C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99338"/>
            <a:ext cx="5137865" cy="3044100"/>
          </a:xfrm>
        </p:spPr>
        <p:txBody>
          <a:bodyPr/>
          <a:lstStyle/>
          <a:p>
            <a:r>
              <a:rPr lang="en-US" dirty="0"/>
              <a:t>Thread A has variable a locked, but is waiting for variable b</a:t>
            </a:r>
          </a:p>
          <a:p>
            <a:r>
              <a:rPr lang="en-US" dirty="0"/>
              <a:t>Thread B has variable b locked, but is waiting for variable a</a:t>
            </a:r>
          </a:p>
          <a:p>
            <a:r>
              <a:rPr lang="en-US" dirty="0"/>
              <a:t>These two threads will be frozen forever.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13B65-4946-4AEA-922E-FB7AD9A6E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865" y="0"/>
            <a:ext cx="40061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09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611548-E5CD-4844-BF8F-51A0B15CA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72" y="0"/>
            <a:ext cx="60706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62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00FE3E-605B-4ABD-852B-E39067EDD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0"/>
            <a:ext cx="60769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67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247CBA-BD63-4408-B122-70FBB3C27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72" y="0"/>
            <a:ext cx="60706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5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Moore’s Law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5790" lvl="1" indent="0">
              <a:buNone/>
            </a:pPr>
            <a:r>
              <a:rPr lang="en-US" dirty="0"/>
              <a:t>“The number of transistors and resistors on a chip doubles every 24 months” </a:t>
            </a:r>
          </a:p>
          <a:p>
            <a:pPr marL="605790" lvl="1" indent="0">
              <a:buNone/>
            </a:pPr>
            <a:r>
              <a:rPr lang="en-US" dirty="0"/>
              <a:t>–Gordon Moore, 1965</a:t>
            </a:r>
          </a:p>
          <a:p>
            <a:pPr marL="605790" lvl="1" indent="0">
              <a:buNone/>
            </a:pPr>
            <a:endParaRPr lang="en-US" dirty="0"/>
          </a:p>
          <a:p>
            <a:pPr marL="605790" lvl="1" indent="0">
              <a:buNone/>
            </a:pPr>
            <a:r>
              <a:rPr lang="en-US" dirty="0"/>
              <a:t>“I see Moore’s law dying here in the next decade or so” </a:t>
            </a:r>
          </a:p>
          <a:p>
            <a:pPr marL="605790" lvl="1" indent="0">
              <a:buNone/>
            </a:pPr>
            <a:r>
              <a:rPr lang="en-US" dirty="0"/>
              <a:t>–Gordon Moore, 2015</a:t>
            </a:r>
          </a:p>
          <a:p>
            <a:pPr marL="605790" lvl="1" indent="0">
              <a:buNone/>
            </a:pPr>
            <a:endParaRPr lang="en-US" dirty="0"/>
          </a:p>
          <a:p>
            <a:pPr marL="605790" lvl="1" indent="0">
              <a:buNone/>
            </a:pPr>
            <a:r>
              <a:rPr lang="en-US" dirty="0">
                <a:hlinkClick r:id="rId3"/>
              </a:rPr>
              <a:t>https://www.youtube.com/watch?v=rtI5wRyHpTg</a:t>
            </a:r>
            <a:endParaRPr lang="en-US" dirty="0"/>
          </a:p>
          <a:p>
            <a:pPr marL="605790" lvl="1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F51421-DE4C-443C-985A-E04F1EEA4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72" y="0"/>
            <a:ext cx="60706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25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74CB-36E7-430D-B5BD-203DE93D0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thread 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98D6A-E5DD-476B-89B2-D3EE818D9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 much of a good thing is a better thing, right?</a:t>
            </a:r>
          </a:p>
          <a:p>
            <a:endParaRPr lang="en-US" dirty="0"/>
          </a:p>
          <a:p>
            <a:r>
              <a:rPr lang="en-US" dirty="0"/>
              <a:t>Wrong! Creating a thread has some pretty massive overhead and should only be done when the performance gained outweighs the performance lost.</a:t>
            </a:r>
          </a:p>
          <a:p>
            <a:endParaRPr lang="en-US" dirty="0"/>
          </a:p>
          <a:p>
            <a:r>
              <a:rPr lang="en-US" dirty="0"/>
              <a:t>Similarly, a lot of computation on just a few threads would be better optimized if you used more threads!</a:t>
            </a:r>
          </a:p>
        </p:txBody>
      </p:sp>
    </p:spTree>
    <p:extLst>
      <p:ext uri="{BB962C8B-B14F-4D97-AF65-F5344CB8AC3E}">
        <p14:creationId xmlns:p14="http://schemas.microsoft.com/office/powerpoint/2010/main" val="1521798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9B91C-93CB-46E6-A1EC-71407E5A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thread 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4983D-23BD-414D-8245-C7EE7004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 depends on the machine and the problem you are working on…</a:t>
            </a:r>
          </a:p>
          <a:p>
            <a:r>
              <a:rPr lang="en-US" dirty="0"/>
              <a:t>Some professionals say never use more than 1 thread per core, others say use 50 per core,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The smartest thing you can do is test. Try breaking your problem into 10 sub problems, 50 sub problems, 100 sub problems. Which one yielded the best results?</a:t>
            </a:r>
          </a:p>
        </p:txBody>
      </p:sp>
    </p:spTree>
    <p:extLst>
      <p:ext uri="{BB962C8B-B14F-4D97-AF65-F5344CB8AC3E}">
        <p14:creationId xmlns:p14="http://schemas.microsoft.com/office/powerpoint/2010/main" val="4170148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78A2-C830-466A-ACCC-FF3CB40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EE2E8-E692-4248-A556-FB97AD38C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Threads are awesome, but they are expensive and REALLY hard to do correctly.</a:t>
            </a:r>
          </a:p>
          <a:p>
            <a:r>
              <a:rPr lang="en-US" dirty="0"/>
              <a:t>Lucky for us, .NET built a structure for us to use that optimizes everything for us!</a:t>
            </a:r>
          </a:p>
          <a:p>
            <a:endParaRPr lang="en-US" dirty="0"/>
          </a:p>
          <a:p>
            <a:r>
              <a:rPr lang="en-US" dirty="0"/>
              <a:t>Tasks and the Task Factory!</a:t>
            </a:r>
          </a:p>
          <a:p>
            <a:endParaRPr lang="en-US" dirty="0"/>
          </a:p>
          <a:p>
            <a:r>
              <a:rPr lang="en-US" dirty="0"/>
              <a:t>Lets see if we can </a:t>
            </a:r>
            <a:r>
              <a:rPr lang="en-US"/>
              <a:t>optimize thread counts for simple 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12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FBD7-D4FB-4669-B50E-54C88AA0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ED772-1187-45AA-99EA-08DC96B6E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52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D6C3B-2C68-4EEB-942C-91C978BF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Assignment, due after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EAD43-6CEE-4B61-8E0C-579E346F3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Handle collision detection with an increasing number of objects.</a:t>
            </a:r>
          </a:p>
          <a:p>
            <a:r>
              <a:rPr lang="en-US" dirty="0"/>
              <a:t>The only method you need to change is </a:t>
            </a:r>
            <a:r>
              <a:rPr lang="en-US" dirty="0" err="1"/>
              <a:t>CollisionDetection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312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moore's law graph 20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15" y="277156"/>
            <a:ext cx="8869462" cy="464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51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solutions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Switching from Von Neumann architecture to something else like a neuromorphic architecture. </a:t>
            </a:r>
          </a:p>
          <a:p>
            <a:pPr lvl="1"/>
            <a:r>
              <a:rPr lang="en-US" dirty="0"/>
              <a:t>Works more like our brains than a computer.</a:t>
            </a:r>
          </a:p>
          <a:p>
            <a:r>
              <a:rPr lang="en-US" dirty="0"/>
              <a:t>Quantum computing</a:t>
            </a:r>
          </a:p>
          <a:p>
            <a:pPr lvl="1"/>
            <a:r>
              <a:rPr lang="en-US" dirty="0"/>
              <a:t>Useful for some problems, not all.</a:t>
            </a:r>
          </a:p>
          <a:p>
            <a:r>
              <a:rPr lang="en-US" dirty="0"/>
              <a:t>More optimized code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Regardless of the solution, it is hard to implement</a:t>
            </a:r>
          </a:p>
        </p:txBody>
      </p:sp>
    </p:spTree>
    <p:extLst>
      <p:ext uri="{BB962C8B-B14F-4D97-AF65-F5344CB8AC3E}">
        <p14:creationId xmlns:p14="http://schemas.microsoft.com/office/powerpoint/2010/main" val="893787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code from an engineers perspective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23696"/>
            <a:ext cx="7765200" cy="2619741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Due to the quantum issues we are facing, improving the performance of software comes down to the engineers writing the code. –Dr. Al Glock</a:t>
            </a:r>
          </a:p>
        </p:txBody>
      </p:sp>
    </p:spTree>
    <p:extLst>
      <p:ext uri="{BB962C8B-B14F-4D97-AF65-F5344CB8AC3E}">
        <p14:creationId xmlns:p14="http://schemas.microsoft.com/office/powerpoint/2010/main" val="1734826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5677C-647B-448D-88F8-AD9E4981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keywords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88A49-FE00-4690-8F4B-9D6CF6068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Clock Speed – Cycles per second in Hz (hertz) </a:t>
            </a:r>
          </a:p>
          <a:p>
            <a:r>
              <a:rPr lang="en-US" dirty="0"/>
              <a:t>Word size – number of bits processed by a computer’s CPU every cycle.</a:t>
            </a:r>
          </a:p>
          <a:p>
            <a:pPr lvl="1"/>
            <a:r>
              <a:rPr lang="en-US" dirty="0"/>
              <a:t>Modern computers are generally 64 bit.</a:t>
            </a:r>
          </a:p>
        </p:txBody>
      </p:sp>
    </p:spTree>
    <p:extLst>
      <p:ext uri="{BB962C8B-B14F-4D97-AF65-F5344CB8AC3E}">
        <p14:creationId xmlns:p14="http://schemas.microsoft.com/office/powerpoint/2010/main" val="2390596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is to use as much of our processing power as we can at any given time.</a:t>
            </a:r>
          </a:p>
          <a:p>
            <a:endParaRPr lang="en-US" dirty="0"/>
          </a:p>
          <a:p>
            <a:r>
              <a:rPr lang="en-US" dirty="0"/>
              <a:t>Bit-level</a:t>
            </a:r>
          </a:p>
          <a:p>
            <a:r>
              <a:rPr lang="en-US" dirty="0"/>
              <a:t>Instruction-level</a:t>
            </a:r>
          </a:p>
          <a:p>
            <a:r>
              <a:rPr lang="en-US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4064894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40A7C-1283-48A9-B5DD-1F838017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Level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7C3DF-B889-452D-8A4A-327317820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‘70s to mid ‘80s – Focus on increasing word size so that a processor could process more data per cycle.</a:t>
            </a:r>
          </a:p>
          <a:p>
            <a:endParaRPr lang="en-US" dirty="0"/>
          </a:p>
          <a:p>
            <a:r>
              <a:rPr lang="en-US" dirty="0"/>
              <a:t>Example – 8 bit processor requires two cycles to add two 16 bit integers, where a 16 bit processor only requires 1.</a:t>
            </a:r>
          </a:p>
          <a:p>
            <a:pPr lvl="1"/>
            <a:r>
              <a:rPr lang="en-US" dirty="0"/>
              <a:t>Speed up of 100% assuming same clock speed.</a:t>
            </a:r>
          </a:p>
        </p:txBody>
      </p:sp>
    </p:spTree>
    <p:extLst>
      <p:ext uri="{BB962C8B-B14F-4D97-AF65-F5344CB8AC3E}">
        <p14:creationId xmlns:p14="http://schemas.microsoft.com/office/powerpoint/2010/main" val="3770078279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1132</Words>
  <Application>Microsoft Office PowerPoint</Application>
  <PresentationFormat>On-screen Show (16:9)</PresentationFormat>
  <Paragraphs>127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Noto Sans Symbols</vt:lpstr>
      <vt:lpstr>Lustria</vt:lpstr>
      <vt:lpstr>Arial</vt:lpstr>
      <vt:lpstr>Slate</vt:lpstr>
      <vt:lpstr>Threading and Parallel Processing</vt:lpstr>
      <vt:lpstr>Amazing resource</vt:lpstr>
      <vt:lpstr>Moore’s Law</vt:lpstr>
      <vt:lpstr>PowerPoint Presentation</vt:lpstr>
      <vt:lpstr>Many solutions</vt:lpstr>
      <vt:lpstr>Optimizing code from an engineers perspective</vt:lpstr>
      <vt:lpstr>Background keywords</vt:lpstr>
      <vt:lpstr>Parallelism</vt:lpstr>
      <vt:lpstr>Bit Level Parallelism</vt:lpstr>
      <vt:lpstr>Instruction Level Parallelism</vt:lpstr>
      <vt:lpstr>Instruction Level Parallelism</vt:lpstr>
      <vt:lpstr>Task Parallelism</vt:lpstr>
      <vt:lpstr>Ahmdal’s Law</vt:lpstr>
      <vt:lpstr>Amdahl’s Law</vt:lpstr>
      <vt:lpstr>Threads</vt:lpstr>
      <vt:lpstr>PowerPoint Presentation</vt:lpstr>
      <vt:lpstr>Examples</vt:lpstr>
      <vt:lpstr>Examples</vt:lpstr>
      <vt:lpstr>Why do some print twice?</vt:lpstr>
      <vt:lpstr>Why after the menu?</vt:lpstr>
      <vt:lpstr>Farming off work to threads</vt:lpstr>
      <vt:lpstr>Common issues with threading</vt:lpstr>
      <vt:lpstr>Race Conditions</vt:lpstr>
      <vt:lpstr>Race Condition Solution</vt:lpstr>
      <vt:lpstr>More complex race</vt:lpstr>
      <vt:lpstr>Deadlock</vt:lpstr>
      <vt:lpstr>PowerPoint Presentation</vt:lpstr>
      <vt:lpstr>PowerPoint Presentation</vt:lpstr>
      <vt:lpstr>PowerPoint Presentation</vt:lpstr>
      <vt:lpstr>PowerPoint Presentation</vt:lpstr>
      <vt:lpstr>Choosing the thread count</vt:lpstr>
      <vt:lpstr>Choosing the thread count</vt:lpstr>
      <vt:lpstr>.NET Tasks</vt:lpstr>
      <vt:lpstr>PowerPoint Presentation</vt:lpstr>
      <vt:lpstr>Assignment, due after break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Coding and Design Thinking</dc:title>
  <cp:lastModifiedBy>Ryan Darras</cp:lastModifiedBy>
  <cp:revision>58</cp:revision>
  <dcterms:modified xsi:type="dcterms:W3CDTF">2019-03-18T17:32:28Z</dcterms:modified>
</cp:coreProperties>
</file>